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A_63E173D3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66" r:id="rId4"/>
    <p:sldId id="389" r:id="rId5"/>
    <p:sldId id="348" r:id="rId6"/>
    <p:sldId id="386" r:id="rId7"/>
    <p:sldId id="38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2239792-A148-BEAE-741E-547CEB8562B6}" name="Sterling Hayden" initials="SH" userId="S::shayden@uark.edu::098c2eab-cedf-4e42-a23a-4c9ab7767cf5" providerId="AD"/>
  <p188:author id="{AC93CBE4-7D69-DE6B-D510-7C0BF23B3E29}" name="Jacob Brecheisen" initials="JB" userId="S::jmbreche@uark.edu::e1fc0574-3f59-437f-8526-9a0aa79be1f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1327"/>
    <a:srgbClr val="262626"/>
    <a:srgbClr val="4242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7D9FF7-E6B4-4527-B86B-CA3134222CB8}" v="29" dt="2023-05-02T00:00:26.488"/>
    <p1510:client id="{42DA552E-3B0C-4C02-97AF-85B9670261CA}" v="11" dt="2023-05-02T00:42:45.195"/>
    <p1510:client id="{74FE5B83-ED7B-43D6-B9A5-C8C4192E79DE}" v="34" dt="2023-04-30T22:39:40.717"/>
    <p1510:client id="{C6CB665A-0D7C-49DD-8C0F-1DAE64B7301C}" v="7" dt="2023-04-30T03:31:59.100"/>
    <p1510:client id="{ED5A7D07-A94B-4AC6-A89C-3B44F2DD40A4}" v="41" dt="2023-04-30T23:00:05.2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755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8/10/relationships/authors" Target="authors.xml"/></Relationships>
</file>

<file path=ppt/comments/modernComment_10A_63E173D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F3DA301-95AA-4BBE-9FEF-75D1DA671309}" authorId="{72239792-A148-BEAE-741E-547CEB8562B6}" created="2023-04-29T00:41:41.214">
    <pc:sldMkLst xmlns:pc="http://schemas.microsoft.com/office/powerpoint/2013/main/command">
      <pc:docMk/>
      <pc:sldMk cId="1675719635" sldId="266"/>
    </pc:sldMkLst>
    <p188:txBody>
      <a:bodyPr/>
      <a:lstStyle/>
      <a:p>
        <a:r>
          <a:rPr lang="en-US"/>
          <a:t>Talk about how current schedule plans do not help non traditional students</a:t>
        </a:r>
      </a:p>
    </p188:txBody>
  </p188:cm>
</p188:cmLst>
</file>

<file path=ppt/media/hdphoto1.wdp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1192D4-3DEB-49BB-8F09-91031D57C7D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6224" cy="6858000"/>
          </a:xfrm>
          <a:solidFill>
            <a:schemeClr val="accent1"/>
          </a:solidFill>
        </p:spPr>
        <p:txBody>
          <a:bodyPr tIns="1280160" anchor="ctr">
            <a:noAutofit/>
          </a:bodyPr>
          <a:lstStyle>
            <a:lvl1pPr algn="ctr">
              <a:defRPr sz="2000"/>
            </a:lvl1pPr>
          </a:lstStyle>
          <a:p>
            <a:r>
              <a:rPr lang="en-US"/>
              <a:t>Click to insert image here</a:t>
            </a:r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94C4FA-8597-7449-A0F1-38E8A1C6B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1019" y="1526016"/>
            <a:ext cx="12188952" cy="2031324"/>
          </a:xfrm>
          <a:solidFill>
            <a:schemeClr val="tx1">
              <a:lumMod val="85000"/>
              <a:lumOff val="15000"/>
              <a:alpha val="60000"/>
            </a:schemeClr>
          </a:solidFill>
        </p:spPr>
        <p:txBody>
          <a:bodyPr lIns="868680" tIns="91440">
            <a:norm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574772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ull-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22E6D3-9558-45D3-9914-1F3B0A5BDCA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" y="0"/>
            <a:ext cx="12188952" cy="6858000"/>
          </a:xfrm>
          <a:solidFill>
            <a:schemeClr val="accent1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to insert image or graphic here</a:t>
            </a:r>
          </a:p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DF58130-BFA9-C64B-9400-27CEC7444F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967" y="2338086"/>
            <a:ext cx="10541219" cy="2164466"/>
          </a:xfrm>
        </p:spPr>
        <p:txBody>
          <a:bodyPr lIns="0">
            <a:noAutofit/>
          </a:bodyPr>
          <a:lstStyle>
            <a:lvl1pPr>
              <a:defRPr sz="2000" b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Click to edit master text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79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D4174-1A68-241C-9181-663F304DC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38B1D-E797-CD97-772A-D54ED1434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95C88-E461-324D-A3C3-95D665A70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0C04-0635-4CDE-9D18-47518A64A035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946DC-EEB6-6F18-481F-9ADA2421A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300C2-1D88-4D82-804E-BB89B1572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1E726-F791-447A-A333-259F21E5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946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3">
            <a:extLst>
              <a:ext uri="{FF2B5EF4-FFF2-40B4-BE49-F238E27FC236}">
                <a16:creationId xmlns:a16="http://schemas.microsoft.com/office/drawing/2014/main" id="{63C9361F-F5AC-124A-A751-F276961C97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3176" y="528629"/>
            <a:ext cx="10542707" cy="479900"/>
          </a:xfrm>
        </p:spPr>
        <p:txBody>
          <a:bodyPr lIns="0" tIns="0" rIns="0" bIns="0" anchor="t">
            <a:noAutofit/>
          </a:bodyPr>
          <a:lstStyle>
            <a:lvl1pPr>
              <a:defRPr sz="3600" b="1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text</a:t>
            </a:r>
            <a:br>
              <a:rPr lang="en-US"/>
            </a:br>
            <a:endParaRPr lang="en-US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E110C240-E84A-BB4D-911E-3069CAF91AA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176" y="1018950"/>
            <a:ext cx="10542707" cy="4799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title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1B2370-69F6-454B-ACB1-3BCDAE4D8D5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33177" y="1963740"/>
            <a:ext cx="7320225" cy="4217987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to insert image 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485AAEB-729B-0E45-AA2A-8821D226E7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60221" y="3888618"/>
            <a:ext cx="2389095" cy="4799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BA4E48D-7640-4648-AD2A-35EB9295CCF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960221" y="5322378"/>
            <a:ext cx="2389095" cy="85976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269461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full-bleed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3">
            <a:extLst>
              <a:ext uri="{FF2B5EF4-FFF2-40B4-BE49-F238E27FC236}">
                <a16:creationId xmlns:a16="http://schemas.microsoft.com/office/drawing/2014/main" id="{3265DD9D-6018-7248-B068-226B5087E3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3176" y="528629"/>
            <a:ext cx="10540405" cy="479900"/>
          </a:xfrm>
        </p:spPr>
        <p:txBody>
          <a:bodyPr lIns="0" tIns="0" rIns="0" bIns="0" anchor="t">
            <a:noAutofit/>
          </a:bodyPr>
          <a:lstStyle>
            <a:lvl1pPr>
              <a:defRPr sz="3600" b="1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text</a:t>
            </a:r>
            <a:br>
              <a:rPr lang="en-US"/>
            </a:br>
            <a:endParaRPr lang="en-US"/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2BB5A709-E25A-CC47-AE58-EC9F42EF12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3177" y="1018950"/>
            <a:ext cx="10540404" cy="4799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title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BB3087-49AA-480C-A462-1133A6E7C6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" y="2066536"/>
            <a:ext cx="12188951" cy="4800602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to insert image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60AF7B98-3554-234B-A9A0-828B8E3E86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066537"/>
            <a:ext cx="6096000" cy="4800604"/>
          </a:xfrm>
          <a:solidFill>
            <a:srgbClr val="262626">
              <a:alpha val="61961"/>
            </a:srgbClr>
          </a:solidFill>
        </p:spPr>
        <p:txBody>
          <a:bodyPr lIns="1920240" tIns="274320" anchor="ctr" anchorCtr="0">
            <a:normAutofit/>
          </a:bodyPr>
          <a:lstStyle>
            <a:lvl1pPr marL="0" indent="0" algn="l">
              <a:lnSpc>
                <a:spcPct val="60000"/>
              </a:lnSpc>
              <a:buNone/>
              <a:defRPr sz="16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</a:t>
            </a:r>
          </a:p>
          <a:p>
            <a:pPr lvl="0"/>
            <a:r>
              <a:rPr lang="en-US"/>
              <a:t>text style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08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E667F-4D1E-EA4A-9BD5-F58C1A590C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66929"/>
            <a:ext cx="10537683" cy="862621"/>
          </a:xfrm>
        </p:spPr>
        <p:txBody>
          <a:bodyPr lIns="0" tIns="0" anchor="t">
            <a:normAutofit/>
          </a:bodyPr>
          <a:lstStyle>
            <a:lvl1pPr>
              <a:defRPr sz="2800" b="1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DA66A47-2551-47FC-AF11-56C9D8900AD8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2895600" y="2022680"/>
            <a:ext cx="3200400" cy="1225296"/>
          </a:xfrm>
          <a:solidFill>
            <a:schemeClr val="accent1"/>
          </a:solidFill>
          <a:ln w="12700">
            <a:solidFill>
              <a:schemeClr val="accent5"/>
            </a:solidFill>
          </a:ln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6A8B312-3B12-4FB7-8207-99056B6249D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07040" y="2022680"/>
            <a:ext cx="3200400" cy="1225296"/>
          </a:xfrm>
          <a:solidFill>
            <a:schemeClr val="accent5"/>
          </a:solidFill>
          <a:ln w="25400">
            <a:solidFill>
              <a:schemeClr val="accent5"/>
            </a:solidFill>
          </a:ln>
        </p:spPr>
        <p:txBody>
          <a:bodyPr lIns="438912" rIns="438912" anchor="ctr">
            <a:norm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1889AF3F-A262-4DE7-9C9F-D0730B47D914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2895600" y="3470340"/>
            <a:ext cx="3200400" cy="1225296"/>
          </a:xfrm>
          <a:solidFill>
            <a:schemeClr val="accent1"/>
          </a:solidFill>
          <a:ln w="12700">
            <a:solidFill>
              <a:schemeClr val="accent5"/>
            </a:solidFill>
          </a:ln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43E97BC8-22E4-3141-9608-84A945A42A8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6000" y="3470340"/>
            <a:ext cx="3200400" cy="1225296"/>
          </a:xfrm>
          <a:solidFill>
            <a:schemeClr val="accent5"/>
          </a:solidFill>
          <a:ln w="25400">
            <a:solidFill>
              <a:schemeClr val="accent5"/>
            </a:solidFill>
          </a:ln>
        </p:spPr>
        <p:txBody>
          <a:bodyPr lIns="438912" rIns="438912" anchor="ctr">
            <a:norm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F4D375CF-42E3-43DD-814F-AC643A2908F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2895600" y="4922214"/>
            <a:ext cx="3200400" cy="1225296"/>
          </a:xfrm>
          <a:solidFill>
            <a:schemeClr val="accent1"/>
          </a:solidFill>
          <a:ln w="12700">
            <a:solidFill>
              <a:schemeClr val="accent5"/>
            </a:solidFill>
          </a:ln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1B752F2A-0251-4959-80B1-17743D2F9FE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096000" y="4922214"/>
            <a:ext cx="3200400" cy="1225296"/>
          </a:xfrm>
          <a:solidFill>
            <a:schemeClr val="accent5"/>
          </a:solidFill>
          <a:ln w="25400">
            <a:solidFill>
              <a:schemeClr val="accent5"/>
            </a:solidFill>
          </a:ln>
        </p:spPr>
        <p:txBody>
          <a:bodyPr lIns="438912" rIns="438912" anchor="ctr">
            <a:norm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27BF259-DAF9-B243-B6F0-58E2A58BD7D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 sz="1200"/>
            </a:lvl1pPr>
          </a:lstStyle>
          <a:p>
            <a:fld id="{A52BEA90-E6BE-45F4-8D5D-C2E01FE3DB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23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10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3">
            <a:extLst>
              <a:ext uri="{FF2B5EF4-FFF2-40B4-BE49-F238E27FC236}">
                <a16:creationId xmlns:a16="http://schemas.microsoft.com/office/drawing/2014/main" id="{40DEA294-B1C6-9E48-A990-C4FC916393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66928"/>
            <a:ext cx="10537683" cy="873436"/>
          </a:xfrm>
        </p:spPr>
        <p:txBody>
          <a:bodyPr lIns="0" tIns="0" rIns="0" bIns="0" anchor="t">
            <a:noAutofit/>
          </a:bodyPr>
          <a:lstStyle>
            <a:lvl1pPr>
              <a:defRPr sz="2800" b="1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2A9031-5DBD-4AD9-9381-7F3F67DD857C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838201" y="2540000"/>
            <a:ext cx="3043239" cy="2711450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89751D94-3DF3-A241-B368-55DC9BEF389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38198" y="4634098"/>
            <a:ext cx="3042684" cy="617685"/>
          </a:xfrm>
          <a:solidFill>
            <a:schemeClr val="accent4">
              <a:alpha val="90000"/>
            </a:schemeClr>
          </a:solidFill>
        </p:spPr>
        <p:txBody>
          <a:bodyPr lIns="91440" tIns="91440" anchor="ctr" anchorCtr="0">
            <a:normAutofit/>
          </a:bodyPr>
          <a:lstStyle>
            <a:lvl1pPr marL="0" indent="0" algn="ctr">
              <a:lnSpc>
                <a:spcPct val="60000"/>
              </a:lnSpc>
              <a:buNone/>
              <a:defRPr sz="16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B5A1782-324D-4E6F-B70F-B4AAAF5BE282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4600994" y="2540000"/>
            <a:ext cx="3043239" cy="2711450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D02C2A04-A4DF-194D-9BF0-98BDCA834A8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01549" y="4634099"/>
            <a:ext cx="3042684" cy="617685"/>
          </a:xfrm>
          <a:solidFill>
            <a:schemeClr val="accent2">
              <a:alpha val="90000"/>
            </a:schemeClr>
          </a:solidFill>
        </p:spPr>
        <p:txBody>
          <a:bodyPr lIns="91440" tIns="91440" anchor="ctr" anchorCtr="0">
            <a:normAutofit/>
          </a:bodyPr>
          <a:lstStyle>
            <a:lvl1pPr marL="0" indent="0" algn="ctr">
              <a:lnSpc>
                <a:spcPct val="60000"/>
              </a:lnSpc>
              <a:buNone/>
              <a:defRPr sz="16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948B0B4-59DD-4F57-BC4D-AD690F1F9A8F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310558" y="2540000"/>
            <a:ext cx="3043239" cy="2711450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910F1566-2F10-C94E-A440-3BE6863E41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11111" y="4636716"/>
            <a:ext cx="3042684" cy="617685"/>
          </a:xfrm>
          <a:solidFill>
            <a:schemeClr val="accent3">
              <a:alpha val="90000"/>
            </a:schemeClr>
          </a:solidFill>
        </p:spPr>
        <p:txBody>
          <a:bodyPr lIns="91440" tIns="91440" anchor="ctr" anchorCtr="0">
            <a:normAutofit/>
          </a:bodyPr>
          <a:lstStyle>
            <a:lvl1pPr marL="0" indent="0" algn="ctr">
              <a:lnSpc>
                <a:spcPct val="60000"/>
              </a:lnSpc>
              <a:buNone/>
              <a:defRPr sz="16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27BF259-DAF9-B243-B6F0-58E2A58BD7D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 sz="1200"/>
            </a:lvl1pPr>
          </a:lstStyle>
          <a:p>
            <a:fld id="{A52BEA90-E6BE-45F4-8D5D-C2E01FE3DB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0786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3">
            <a:extLst>
              <a:ext uri="{FF2B5EF4-FFF2-40B4-BE49-F238E27FC236}">
                <a16:creationId xmlns:a16="http://schemas.microsoft.com/office/drawing/2014/main" id="{61830361-A194-9F4E-999F-05BDD53E56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66928"/>
            <a:ext cx="10537683" cy="873436"/>
          </a:xfrm>
        </p:spPr>
        <p:txBody>
          <a:bodyPr lIns="0" tIns="0" rIns="0" bIns="0" anchor="t">
            <a:noAutofit/>
          </a:bodyPr>
          <a:lstStyle>
            <a:lvl1pPr>
              <a:defRPr sz="2800" b="1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09F5E-ECB4-4608-BAD6-3C0B906FBC10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68500" y="1780031"/>
            <a:ext cx="3225800" cy="3930207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pPr lvl="0"/>
            <a:r>
              <a:rPr lang="en-US"/>
              <a:t>Click to insert image or graphic here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31456E2-715C-4D0E-AEC1-EDCEF7EFE17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6997700" y="1779477"/>
            <a:ext cx="3225800" cy="3930207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pPr lvl="0"/>
            <a:r>
              <a:rPr lang="en-US"/>
              <a:t>Click to insert image or graphic here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27BF259-DAF9-B243-B6F0-58E2A58BD7D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 sz="1200"/>
            </a:lvl1pPr>
          </a:lstStyle>
          <a:p>
            <a:fld id="{A52BEA90-E6BE-45F4-8D5D-C2E01FE3DB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44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3">
            <a:extLst>
              <a:ext uri="{FF2B5EF4-FFF2-40B4-BE49-F238E27FC236}">
                <a16:creationId xmlns:a16="http://schemas.microsoft.com/office/drawing/2014/main" id="{6BEBC398-0B32-5D4C-8F8E-8DA17BC07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66928"/>
            <a:ext cx="10537683" cy="873436"/>
          </a:xfrm>
        </p:spPr>
        <p:txBody>
          <a:bodyPr lIns="0" tIns="0" rIns="0" bIns="0" anchor="t">
            <a:noAutofit/>
          </a:bodyPr>
          <a:lstStyle>
            <a:lvl1pPr>
              <a:defRPr sz="2800" b="1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52D11-D0BD-46AC-942A-A7F84C34C1CC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38200" y="1780031"/>
            <a:ext cx="10537683" cy="4576318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pPr lvl="0"/>
            <a:r>
              <a:rPr lang="en-US"/>
              <a:t>Click to insert image or graphic here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27BF259-DAF9-B243-B6F0-58E2A58BD7D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 sz="1200">
                <a:latin typeface="+mn-lt"/>
              </a:defRPr>
            </a:lvl1pPr>
          </a:lstStyle>
          <a:p>
            <a:fld id="{A52BEA90-E6BE-45F4-8D5D-C2E01FE3DB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317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0269070-4807-43E2-A9DF-90767C93C7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" y="0"/>
            <a:ext cx="12207239" cy="6858000"/>
          </a:xfrm>
          <a:solidFill>
            <a:schemeClr val="accent1"/>
          </a:solidFill>
        </p:spPr>
        <p:txBody>
          <a:bodyPr tIns="2560320" anchor="ctr">
            <a:noAutofit/>
          </a:bodyPr>
          <a:lstStyle>
            <a:lvl1pPr algn="ctr">
              <a:defRPr sz="1800"/>
            </a:lvl1pPr>
          </a:lstStyle>
          <a:p>
            <a:r>
              <a:rPr lang="en-US"/>
              <a:t>Click to insert image here</a:t>
            </a:r>
          </a:p>
          <a:p>
            <a:endParaRPr lang="en-US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B95A5A22-1295-5A4C-BEED-CDAAB6B38D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-11575" y="-11151"/>
            <a:ext cx="12207240" cy="3429000"/>
          </a:xfrm>
          <a:solidFill>
            <a:srgbClr val="262626">
              <a:alpha val="61961"/>
            </a:srgbClr>
          </a:solidFill>
          <a:ln>
            <a:noFill/>
          </a:ln>
        </p:spPr>
        <p:txBody>
          <a:bodyPr lIns="868680" tIns="2057400" bIns="91440"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exit master text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EBD28-F38A-B644-853D-75CBD6A9F7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65847"/>
            <a:ext cx="10515600" cy="1062232"/>
          </a:xfrm>
        </p:spPr>
        <p:txBody>
          <a:bodyPr lIns="0" tIns="0" rIns="0" bIns="0" anchor="t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B6C998-067D-F24C-8880-399DE7EC60CF}"/>
              </a:ext>
            </a:extLst>
          </p:cNvPr>
          <p:cNvSpPr txBox="1"/>
          <p:nvPr userDrawn="1"/>
        </p:nvSpPr>
        <p:spPr>
          <a:xfrm>
            <a:off x="3340444" y="5935092"/>
            <a:ext cx="5511112" cy="52322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accent5"/>
                </a:solidFill>
                <a:latin typeface="+mn-lt"/>
                <a:cs typeface="Arial" panose="020B0604020202020204" pitchFamily="34" charset="0"/>
              </a:rPr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6547084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32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EFD44-3E18-544B-BBAC-DCBF5F125E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69496"/>
            <a:ext cx="10515600" cy="911595"/>
          </a:xfrm>
        </p:spPr>
        <p:txBody>
          <a:bodyPr lIns="0" tIns="0" rIns="0" bIns="0" anchor="t">
            <a:normAutofit/>
          </a:bodyPr>
          <a:lstStyle>
            <a:lvl1pPr>
              <a:defRPr sz="28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E69AB53E-6566-42B1-A87A-589EE239D5A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33177" y="1963740"/>
            <a:ext cx="6759223" cy="4217987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to insert image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D3509C8-7877-6946-8CE5-00F7B9552E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32801" y="3725229"/>
            <a:ext cx="2919113" cy="183531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0000"/>
              </a:lnSpc>
              <a:buNone/>
              <a:defRPr sz="1600" b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6EC1DFF-6B7A-4C4C-9BDC-76D1FE8DD6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32801" y="5692070"/>
            <a:ext cx="2919113" cy="532753"/>
          </a:xfrm>
        </p:spPr>
        <p:txBody>
          <a:bodyPr lIns="0" tIns="0" rIns="0" bIns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27BF259-DAF9-B243-B6F0-58E2A58BD7D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 sz="1200">
                <a:latin typeface="+mn-lt"/>
                <a:cs typeface="Arial" panose="020B0604020202020204" pitchFamily="34" charset="0"/>
              </a:defRPr>
            </a:lvl1pPr>
          </a:lstStyle>
          <a:p>
            <a:fld id="{A52BEA90-E6BE-45F4-8D5D-C2E01FE3DB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0539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4DDE9C-955A-40E0-AEDB-57EE5B377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8092AA-470A-438D-B06A-389D4965D1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C0FCC-269D-49E4-B1A8-2F5D9EEA56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52BEA90-E6BE-45F4-8D5D-C2E01FE3DB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24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78" r:id="rId4"/>
    <p:sldLayoutId id="2147483679" r:id="rId5"/>
    <p:sldLayoutId id="2147483680" r:id="rId6"/>
    <p:sldLayoutId id="2147483682" r:id="rId7"/>
    <p:sldLayoutId id="2147483687" r:id="rId8"/>
    <p:sldLayoutId id="2147483686" r:id="rId9"/>
    <p:sldLayoutId id="2147483681" r:id="rId10"/>
    <p:sldLayoutId id="2147483688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microsoft.com/office/2018/10/relationships/comments" Target="../comments/modernComment_10A_63E173D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C7977C4-F464-D449-B7C1-AE7D4292B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  <a:cs typeface="Arial"/>
              </a:rPr>
              <a:t>Optimizing the UofA Schedule Planner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6ECB84-B61A-8340-B7E3-FDD2403CEE5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>
                <a:solidFill>
                  <a:srgbClr val="424242"/>
                </a:solidFill>
              </a:rPr>
              <a:t>Streamlining Course Planning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4900E61-71AA-7346-7B55-9D781F076789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2" r="18262"/>
          <a:stretch/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198F46-EA3E-D747-9F3D-910243C087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Sterling Hayden</a:t>
            </a:r>
          </a:p>
          <a:p>
            <a:r>
              <a:rPr lang="en-US" b="1" dirty="0"/>
              <a:t>Jacob Brecheisen</a:t>
            </a:r>
          </a:p>
          <a:p>
            <a:endParaRPr lang="en-US" dirty="0"/>
          </a:p>
          <a:p>
            <a:r>
              <a:rPr lang="en-US" dirty="0"/>
              <a:t>College of Engineering</a:t>
            </a:r>
          </a:p>
          <a:p>
            <a:r>
              <a:rPr lang="en-US" dirty="0"/>
              <a:t>University of Arkansas</a:t>
            </a:r>
          </a:p>
          <a:p>
            <a:r>
              <a:rPr lang="en-US" dirty="0"/>
              <a:t>April 2, 2023</a:t>
            </a:r>
          </a:p>
        </p:txBody>
      </p:sp>
    </p:spTree>
    <p:extLst>
      <p:ext uri="{BB962C8B-B14F-4D97-AF65-F5344CB8AC3E}">
        <p14:creationId xmlns:p14="http://schemas.microsoft.com/office/powerpoint/2010/main" val="3919628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31559193-D32B-DF46-A00E-90827C46E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78805"/>
            <a:ext cx="10537683" cy="862621"/>
          </a:xfrm>
        </p:spPr>
        <p:txBody>
          <a:bodyPr/>
          <a:lstStyle/>
          <a:p>
            <a:r>
              <a:rPr lang="en-US" dirty="0">
                <a:solidFill>
                  <a:srgbClr val="611327"/>
                </a:solidFill>
              </a:rPr>
              <a:t>Developing an Optimization Model to Improve the University of Arkansas Schedule Planner​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C29D695-E04C-1A40-A4AC-7C58DA0EAFC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solidFill>
            <a:srgbClr val="611327"/>
          </a:solidFill>
        </p:spPr>
        <p:txBody>
          <a:bodyPr/>
          <a:lstStyle/>
          <a:p>
            <a:r>
              <a:rPr lang="en-US" dirty="0"/>
              <a:t>Scope of Problem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9F983F22-14BA-4187-AC39-8300E1DAAE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solidFill>
            <a:srgbClr val="611327"/>
          </a:solidFill>
        </p:spPr>
        <p:txBody>
          <a:bodyPr/>
          <a:lstStyle/>
          <a:p>
            <a:r>
              <a:rPr lang="en-US" dirty="0"/>
              <a:t>Model Formulation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0254CD8-6494-BE4F-9325-D9725283CB7A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solidFill>
            <a:srgbClr val="611327"/>
          </a:solidFill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A1132A-859D-EB43-9E0E-7333329A72F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2BEA90-E6BE-45F4-8D5D-C2E01FE3DBCB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986591F6-0335-2A06-CB24-5EB23066D855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>
          <a:blip r:embed="rId2"/>
          <a:srcRect l="10" r="10"/>
          <a:stretch/>
        </p:blipFill>
        <p:spPr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3" descr="Text&#10;&#10;Description automatically generated">
            <a:extLst>
              <a:ext uri="{FF2B5EF4-FFF2-40B4-BE49-F238E27FC236}">
                <a16:creationId xmlns:a16="http://schemas.microsoft.com/office/drawing/2014/main" id="{6F952072-B809-EC98-BA39-A09D7D7FC22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10" r="10"/>
          <a:stretch/>
        </p:blipFill>
        <p:spPr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4" descr="Table&#10;&#10;Description automatically generated">
            <a:extLst>
              <a:ext uri="{FF2B5EF4-FFF2-40B4-BE49-F238E27FC236}">
                <a16:creationId xmlns:a16="http://schemas.microsoft.com/office/drawing/2014/main" id="{A126B391-F980-AABB-6BB8-37DA93B292CC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>
          <a:blip r:embed="rId4"/>
          <a:srcRect t="54" b="54"/>
          <a:stretch/>
        </p:blipFill>
        <p:spPr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6001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DC2A7-62E6-1947-9B60-7F0A62B94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611327"/>
                </a:solidFill>
                <a:cs typeface="Arial"/>
              </a:rPr>
              <a:t>Traditional four-year plans are losing relevance as students struggle to meet requirements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6C374D-3DB1-6649-B8BA-A021D02E51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2BEA90-E6BE-45F4-8D5D-C2E01FE3DBC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4A85AE2-C512-93B0-9160-6CF703708573}"/>
              </a:ext>
            </a:extLst>
          </p:cNvPr>
          <p:cNvPicPr>
            <a:picLocks noGrp="1" noChangeAspect="1" noChangeArrowheads="1"/>
          </p:cNvPicPr>
          <p:nvPr>
            <p:ph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131" y="1718414"/>
            <a:ext cx="10027738" cy="4359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571963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DDC2A7-62E6-1947-9B60-7F0A62B9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500">
                <a:solidFill>
                  <a:srgbClr val="FFFFFF"/>
                </a:solidFill>
                <a:cs typeface="+mj-cs"/>
              </a:rPr>
              <a:t>The Building Blocks of Our Optimization Model: Understanding Parameters</a:t>
            </a:r>
          </a:p>
        </p:txBody>
      </p:sp>
      <p:pic>
        <p:nvPicPr>
          <p:cNvPr id="3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0E830FF0-517A-D258-AE84-13A2A0256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430" y="708412"/>
            <a:ext cx="6780700" cy="522113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6C374D-3DB1-6649-B8BA-A021D02E51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52BEA90-E6BE-45F4-8D5D-C2E01FE3DBCB}" type="slidenum">
              <a:rPr lang="en-US">
                <a:solidFill>
                  <a:schemeClr val="tx1">
                    <a:alpha val="80000"/>
                  </a:schemeClr>
                </a:solidFill>
                <a:cs typeface="+mn-cs"/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tx1">
                  <a:alpha val="80000"/>
                </a:scheme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539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39">
            <a:extLst>
              <a:ext uri="{FF2B5EF4-FFF2-40B4-BE49-F238E27FC236}">
                <a16:creationId xmlns:a16="http://schemas.microsoft.com/office/drawing/2014/main" id="{594D6AA1-A0E1-45F9-8E25-BAB809229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DDC2A7-62E6-1947-9B60-7F0A62B9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57189"/>
            <a:ext cx="10515599" cy="12962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>
                <a:solidFill>
                  <a:srgbClr val="611327"/>
                </a:solidFill>
                <a:cs typeface="+mj-cs"/>
              </a:rPr>
              <a:t>The Anatomy of Our Optimization Model:</a:t>
            </a:r>
            <a:br>
              <a:rPr lang="en-US" sz="4000" dirty="0">
                <a:solidFill>
                  <a:srgbClr val="611327"/>
                </a:solidFill>
                <a:cs typeface="+mj-cs"/>
              </a:rPr>
            </a:br>
            <a:r>
              <a:rPr lang="en-US" sz="4000" dirty="0">
                <a:solidFill>
                  <a:srgbClr val="611327"/>
                </a:solidFill>
                <a:cs typeface="+mj-cs"/>
              </a:rPr>
              <a:t> Key Formulation Components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E6A81A58-11EA-6796-FD2D-ECC1EA2C2F9E}"/>
              </a:ext>
            </a:extLst>
          </p:cNvPr>
          <p:cNvPicPr>
            <a:picLocks noGrp="1" noChangeAspect="1"/>
          </p:cNvPicPr>
          <p:nvPr>
            <p:ph sz="quarter" idx="24"/>
          </p:nvPr>
        </p:nvPicPr>
        <p:blipFill>
          <a:blip r:embed="rId2"/>
          <a:stretch>
            <a:fillRect/>
          </a:stretch>
        </p:blipFill>
        <p:spPr>
          <a:xfrm>
            <a:off x="838199" y="2474995"/>
            <a:ext cx="10515599" cy="325983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6C374D-3DB1-6649-B8BA-A021D02E51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610600" y="6356352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52BEA90-E6BE-45F4-8D5D-C2E01FE3DBCB}" type="slidenum">
              <a:rPr lang="en-US" smtClean="0">
                <a:cs typeface="+mn-cs"/>
              </a:rPr>
              <a:pPr>
                <a:spcAft>
                  <a:spcPts val="600"/>
                </a:spcAft>
              </a:pPr>
              <a:t>5</a:t>
            </a:fld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389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0F6CEF-0F2C-4544-B7AB-E34F6C75F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107" y="2076434"/>
            <a:ext cx="1707786" cy="2705131"/>
          </a:xfrm>
        </p:spPr>
        <p:txBody>
          <a:bodyPr anchor="ctr"/>
          <a:lstStyle/>
          <a:p>
            <a:pPr algn="ctr"/>
            <a:r>
              <a:rPr lang="en-US" sz="2000" dirty="0">
                <a:solidFill>
                  <a:srgbClr val="611327"/>
                </a:solidFill>
              </a:rPr>
              <a:t>Unlocking the Power of Our Optimization Model:</a:t>
            </a:r>
            <a:br>
              <a:rPr lang="en-US" sz="2000" dirty="0">
                <a:solidFill>
                  <a:srgbClr val="611327"/>
                </a:solidFill>
              </a:rPr>
            </a:br>
            <a:r>
              <a:rPr lang="en-US" sz="2000" dirty="0">
                <a:solidFill>
                  <a:srgbClr val="611327"/>
                </a:solidFill>
              </a:rPr>
              <a:t> </a:t>
            </a:r>
            <a:br>
              <a:rPr lang="en-US" sz="2000" dirty="0">
                <a:solidFill>
                  <a:srgbClr val="611327"/>
                </a:solidFill>
              </a:rPr>
            </a:br>
            <a:r>
              <a:rPr lang="en-US" sz="2000" dirty="0">
                <a:solidFill>
                  <a:srgbClr val="611327"/>
                </a:solidFill>
              </a:rPr>
              <a:t>Results &amp; Insights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B9977E-FF8B-90EA-8EAB-AAA1C8AADD57}"/>
              </a:ext>
            </a:extLst>
          </p:cNvPr>
          <p:cNvPicPr>
            <a:picLocks noGrp="1" noChangeAspect="1"/>
          </p:cNvPicPr>
          <p:nvPr>
            <p:ph sz="quarter" idx="26"/>
          </p:nvPr>
        </p:nvPicPr>
        <p:blipFill>
          <a:blip r:embed="rId2"/>
          <a:stretch>
            <a:fillRect/>
          </a:stretch>
        </p:blipFill>
        <p:spPr>
          <a:xfrm>
            <a:off x="7356307" y="685800"/>
            <a:ext cx="4317250" cy="54864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DFDA43-12E2-E144-9F6A-6AD49947520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2BEA90-E6BE-45F4-8D5D-C2E01FE3DBCB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" name="Picture 11" descr="Application, table&#10;&#10;Description automatically generated">
            <a:extLst>
              <a:ext uri="{FF2B5EF4-FFF2-40B4-BE49-F238E27FC236}">
                <a16:creationId xmlns:a16="http://schemas.microsoft.com/office/drawing/2014/main" id="{A27902D8-3F8A-4B2B-94F8-AD3A39142AFC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3"/>
          <a:stretch>
            <a:fillRect/>
          </a:stretch>
        </p:blipFill>
        <p:spPr>
          <a:xfrm>
            <a:off x="518443" y="685800"/>
            <a:ext cx="4318367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031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13326812-2976-4FA9-3566-0B358AECBF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9" b="50137"/>
          <a:stretch/>
        </p:blipFill>
        <p:spPr>
          <a:xfrm>
            <a:off x="1" y="2"/>
            <a:ext cx="12191999" cy="3417849"/>
          </a:xfrm>
          <a:prstGeom prst="rect">
            <a:avLst/>
          </a:prstGeo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35968C9-83B0-0A44-B0E4-80EE037326DD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9863" b="7829"/>
          <a:stretch/>
        </p:blipFill>
        <p:spPr>
          <a:xfrm>
            <a:off x="-11574" y="3417847"/>
            <a:ext cx="12203574" cy="3440153"/>
          </a:xfrm>
          <a:effectLst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FDFE4-8F65-D241-B165-BC516F27AB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solidFill>
            <a:srgbClr val="262626">
              <a:alpha val="75000"/>
            </a:srgbClr>
          </a:solidFill>
          <a:effectLst/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n cmpd="thinThick">
                  <a:noFill/>
                </a:ln>
                <a:effectLst/>
                <a:cs typeface="Arial"/>
              </a:rPr>
              <a:t>13-15 hour semesters produces optimal schedules 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n cmpd="thinThick">
                  <a:noFill/>
                </a:ln>
                <a:effectLst/>
                <a:cs typeface="Arial"/>
              </a:rPr>
              <a:t>Large semester hour limits produce unrealistic schedules 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n cmpd="thinThick">
                  <a:noFill/>
                </a:ln>
                <a:effectLst/>
                <a:cs typeface="Arial"/>
              </a:rPr>
              <a:t>Smaller semester limits produces schedules that are out of order and include summers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n cmpd="thinThick">
                  <a:noFill/>
                </a:ln>
                <a:effectLst/>
                <a:cs typeface="Arial"/>
              </a:rPr>
              <a:t>Early semesters are fairly constricted to a certain order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CEA5BD-33EB-114D-8CEA-90A8AA734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the UA Schedule Planner: </a:t>
            </a:r>
            <a:br>
              <a:rPr lang="en-US" dirty="0"/>
            </a:br>
            <a:r>
              <a:rPr lang="en-US" dirty="0"/>
              <a:t>Key Insights and Recommendations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11D2E-6587-FF48-8AE8-163A9FDAA1B9}"/>
              </a:ext>
            </a:extLst>
          </p:cNvPr>
          <p:cNvSpPr txBox="1"/>
          <p:nvPr/>
        </p:nvSpPr>
        <p:spPr>
          <a:xfrm>
            <a:off x="3956092" y="4722427"/>
            <a:ext cx="42719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n w="0"/>
                <a:solidFill>
                  <a:srgbClr val="611327"/>
                </a:solidFill>
                <a:effectLst>
                  <a:outerShdw blurRad="38100" dist="19050" dir="2700000" algn="tl" rotWithShape="0">
                    <a:schemeClr val="bg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18934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6">
      <a:dk1>
        <a:srgbClr val="000000"/>
      </a:dk1>
      <a:lt1>
        <a:srgbClr val="FFFFFF"/>
      </a:lt1>
      <a:dk2>
        <a:srgbClr val="574512"/>
      </a:dk2>
      <a:lt2>
        <a:srgbClr val="6C3C0D"/>
      </a:lt2>
      <a:accent1>
        <a:srgbClr val="DDDDDD"/>
      </a:accent1>
      <a:accent2>
        <a:srgbClr val="616A78"/>
      </a:accent2>
      <a:accent3>
        <a:srgbClr val="B18A2C"/>
      </a:accent3>
      <a:accent4>
        <a:srgbClr val="D87C1B"/>
      </a:accent4>
      <a:accent5>
        <a:srgbClr val="2E515E"/>
      </a:accent5>
      <a:accent6>
        <a:srgbClr val="1D7CB8"/>
      </a:accent6>
      <a:hlink>
        <a:srgbClr val="FFFFFF"/>
      </a:hlink>
      <a:folHlink>
        <a:srgbClr val="FFFF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sertion-Evidence-Template_Win32_CP_v19.potx" id="{F7F7AC7C-B7AB-44FD-AC83-76356AEA967F}" vid="{C271DA4D-3F28-4C4F-A66E-BDB8F32B9A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142</Words>
  <Application>Microsoft Office PowerPoint</Application>
  <PresentationFormat>Widescreen</PresentationFormat>
  <Paragraphs>27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Optimizing the UofA Schedule Planner</vt:lpstr>
      <vt:lpstr>Developing an Optimization Model to Improve the University of Arkansas Schedule Planner​</vt:lpstr>
      <vt:lpstr>Traditional four-year plans are losing relevance as students struggle to meet requirements</vt:lpstr>
      <vt:lpstr>The Building Blocks of Our Optimization Model: Understanding Parameters</vt:lpstr>
      <vt:lpstr>The Anatomy of Our Optimization Model:  Key Formulation Components</vt:lpstr>
      <vt:lpstr>Unlocking the Power of Our Optimization Model:   Results &amp; Insights</vt:lpstr>
      <vt:lpstr>Optimizing the UA Schedule Planner:  Key Insights and 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the UA Schedule Planner: Streamlining Course Planning</dc:title>
  <dc:creator>Sterling Hayden</dc:creator>
  <cp:lastModifiedBy>Jacob Brecheisen</cp:lastModifiedBy>
  <cp:revision>116</cp:revision>
  <dcterms:created xsi:type="dcterms:W3CDTF">2023-04-25T23:55:54Z</dcterms:created>
  <dcterms:modified xsi:type="dcterms:W3CDTF">2024-02-12T22:49:04Z</dcterms:modified>
</cp:coreProperties>
</file>